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4" r:id="rId1"/>
  </p:sldMasterIdLst>
  <p:sldIdLst>
    <p:sldId id="261" r:id="rId2"/>
    <p:sldId id="259" r:id="rId3"/>
    <p:sldId id="267" r:id="rId4"/>
    <p:sldId id="279" r:id="rId5"/>
    <p:sldId id="269" r:id="rId6"/>
    <p:sldId id="265" r:id="rId7"/>
    <p:sldId id="266" r:id="rId8"/>
    <p:sldId id="280" r:id="rId9"/>
    <p:sldId id="270" r:id="rId10"/>
    <p:sldId id="271" r:id="rId11"/>
    <p:sldId id="281" r:id="rId12"/>
    <p:sldId id="268" r:id="rId13"/>
    <p:sldId id="257" r:id="rId14"/>
    <p:sldId id="272" r:id="rId15"/>
    <p:sldId id="273" r:id="rId16"/>
    <p:sldId id="274" r:id="rId17"/>
    <p:sldId id="262" r:id="rId18"/>
    <p:sldId id="275" r:id="rId19"/>
    <p:sldId id="264" r:id="rId20"/>
    <p:sldId id="276" r:id="rId21"/>
    <p:sldId id="282" r:id="rId22"/>
    <p:sldId id="278" r:id="rId23"/>
    <p:sldId id="277" r:id="rId24"/>
    <p:sldId id="256" r:id="rId25"/>
    <p:sldId id="26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49"/>
    <p:restoredTop sz="94694"/>
  </p:normalViewPr>
  <p:slideViewPr>
    <p:cSldViewPr snapToGrid="0" snapToObjects="1">
      <p:cViewPr varScale="1">
        <p:scale>
          <a:sx n="95" d="100"/>
          <a:sy n="95" d="100"/>
        </p:scale>
        <p:origin x="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6842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068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378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 rot="10800000">
            <a:off x="8695578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 rot="10800000">
            <a:off x="10070987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 rot="10800000">
            <a:off x="985098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 rot="10800000">
            <a:off x="9619739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182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394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9/10/20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355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00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640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10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88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483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670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5" r:id="rId2"/>
    <p:sldLayoutId id="2147483714" r:id="rId3"/>
    <p:sldLayoutId id="2147483715" r:id="rId4"/>
    <p:sldLayoutId id="2147483716" r:id="rId5"/>
    <p:sldLayoutId id="2147483717" r:id="rId6"/>
    <p:sldLayoutId id="2147483723" r:id="rId7"/>
    <p:sldLayoutId id="2147483718" r:id="rId8"/>
    <p:sldLayoutId id="2147483719" r:id="rId9"/>
    <p:sldLayoutId id="2147483720" r:id="rId10"/>
    <p:sldLayoutId id="2147483722" r:id="rId11"/>
    <p:sldLayoutId id="2147483721" r:id="rId12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airplane-realistic-poster_3796059.htm#page=1&amp;query=airline&amp;position=0" TargetMode="External"/><Relationship Id="rId2" Type="http://schemas.openxmlformats.org/officeDocument/2006/relationships/hyperlink" Target="https://github.com/itsAmeMario0o/BDA718-PROJECT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lidescarnival.com/category/free-template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CBD85E-A404-45CB-B532-1039E479D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1626B1-BAC7-4893-A5AC-62059768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64E9910-51FE-45BF-973D-9D2401FD3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Content Placeholder 3" descr="A plane flying in the sky&#10;&#10;Description automatically generated">
            <a:extLst>
              <a:ext uri="{FF2B5EF4-FFF2-40B4-BE49-F238E27FC236}">
                <a16:creationId xmlns:a16="http://schemas.microsoft.com/office/drawing/2014/main" id="{567DFE62-9DEE-6E4E-A76E-DE6AEE860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292" r="-1" b="21184"/>
          <a:stretch/>
        </p:blipFill>
        <p:spPr>
          <a:xfrm>
            <a:off x="19" y="0"/>
            <a:ext cx="12191674" cy="5716988"/>
          </a:xfrm>
          <a:custGeom>
            <a:avLst/>
            <a:gdLst/>
            <a:ahLst/>
            <a:cxnLst/>
            <a:rect l="l" t="t" r="r" b="b"/>
            <a:pathLst>
              <a:path w="12191694" h="5716988">
                <a:moveTo>
                  <a:pt x="0" y="0"/>
                </a:moveTo>
                <a:lnTo>
                  <a:pt x="12191694" y="0"/>
                </a:lnTo>
                <a:lnTo>
                  <a:pt x="12191694" y="238046"/>
                </a:lnTo>
                <a:lnTo>
                  <a:pt x="12191694" y="493101"/>
                </a:lnTo>
                <a:lnTo>
                  <a:pt x="12191694" y="705998"/>
                </a:lnTo>
                <a:lnTo>
                  <a:pt x="12191694" y="737843"/>
                </a:lnTo>
                <a:lnTo>
                  <a:pt x="12191694" y="1378272"/>
                </a:lnTo>
                <a:lnTo>
                  <a:pt x="12191694" y="1387220"/>
                </a:lnTo>
                <a:lnTo>
                  <a:pt x="12191694" y="1479151"/>
                </a:lnTo>
                <a:lnTo>
                  <a:pt x="12191694" y="2573423"/>
                </a:lnTo>
                <a:lnTo>
                  <a:pt x="12191694" y="4527530"/>
                </a:lnTo>
                <a:lnTo>
                  <a:pt x="12165034" y="4543744"/>
                </a:lnTo>
                <a:cubicBezTo>
                  <a:pt x="10850144" y="5296517"/>
                  <a:pt x="8470558" y="5716988"/>
                  <a:pt x="5753357" y="5716988"/>
                </a:cubicBezTo>
                <a:cubicBezTo>
                  <a:pt x="3357905" y="5716988"/>
                  <a:pt x="2231342" y="5036357"/>
                  <a:pt x="858976" y="4343341"/>
                </a:cubicBezTo>
                <a:cubicBezTo>
                  <a:pt x="609057" y="4217140"/>
                  <a:pt x="364243" y="4092093"/>
                  <a:pt x="137598" y="3964708"/>
                </a:cubicBezTo>
                <a:lnTo>
                  <a:pt x="0" y="3882805"/>
                </a:lnTo>
                <a:lnTo>
                  <a:pt x="0" y="2573423"/>
                </a:lnTo>
                <a:lnTo>
                  <a:pt x="0" y="1387220"/>
                </a:lnTo>
                <a:lnTo>
                  <a:pt x="0" y="1378272"/>
                </a:lnTo>
                <a:lnTo>
                  <a:pt x="0" y="1253139"/>
                </a:lnTo>
                <a:lnTo>
                  <a:pt x="0" y="737843"/>
                </a:lnTo>
                <a:lnTo>
                  <a:pt x="0" y="705998"/>
                </a:lnTo>
                <a:lnTo>
                  <a:pt x="0" y="493101"/>
                </a:lnTo>
                <a:lnTo>
                  <a:pt x="0" y="238046"/>
                </a:lnTo>
                <a:close/>
              </a:path>
            </a:pathLst>
          </a:cu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EB7F76D-FE91-9846-8293-01F61B0840BC}"/>
              </a:ext>
            </a:extLst>
          </p:cNvPr>
          <p:cNvSpPr/>
          <p:nvPr/>
        </p:nvSpPr>
        <p:spPr>
          <a:xfrm>
            <a:off x="3798043" y="4569556"/>
            <a:ext cx="4595915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Airline Satisfaction Investigation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5709D5F-D903-4144-A487-142C1CCB1FC0}"/>
              </a:ext>
            </a:extLst>
          </p:cNvPr>
          <p:cNvSpPr/>
          <p:nvPr/>
        </p:nvSpPr>
        <p:spPr>
          <a:xfrm>
            <a:off x="0" y="6428265"/>
            <a:ext cx="12191693" cy="40855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Team: Graff, Ruiz, Foltz, Sheahan </a:t>
            </a:r>
          </a:p>
        </p:txBody>
      </p:sp>
    </p:spTree>
    <p:extLst>
      <p:ext uri="{BB962C8B-B14F-4D97-AF65-F5344CB8AC3E}">
        <p14:creationId xmlns:p14="http://schemas.microsoft.com/office/powerpoint/2010/main" val="103660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5236C-A2FC-1F4F-B0AB-94324AC9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Customers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F9C2E-05E9-D843-BF83-DDE4E950CBEA}"/>
              </a:ext>
            </a:extLst>
          </p:cNvPr>
          <p:cNvSpPr txBox="1"/>
          <p:nvPr/>
        </p:nvSpPr>
        <p:spPr>
          <a:xfrm>
            <a:off x="7836222" y="2893565"/>
            <a:ext cx="2393576" cy="37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SVC Linear Kernel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7CBFBD-16F3-734A-B6CD-22C2FC051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490" y="3270083"/>
            <a:ext cx="4994910" cy="269445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580F6-6CBF-0442-882E-3CDFC82BCC2F}"/>
              </a:ext>
            </a:extLst>
          </p:cNvPr>
          <p:cNvSpPr txBox="1"/>
          <p:nvPr/>
        </p:nvSpPr>
        <p:spPr>
          <a:xfrm>
            <a:off x="560070" y="2620159"/>
            <a:ext cx="4411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factors collected allow for accurate understanding of whether or not a customer will be satisfied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AA678-261A-6248-9B77-D0C97669C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817770"/>
            <a:ext cx="3878580" cy="217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10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3" descr="A plane flying in the sky&#10;&#10;Description automatically generated">
            <a:extLst>
              <a:ext uri="{FF2B5EF4-FFF2-40B4-BE49-F238E27FC236}">
                <a16:creationId xmlns:a16="http://schemas.microsoft.com/office/drawing/2014/main" id="{E2F4FB19-CC30-0240-8FCF-D1229E8E2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</a:blip>
          <a:srcRect t="16292" r="-1" b="21184"/>
          <a:stretch/>
        </p:blipFill>
        <p:spPr>
          <a:xfrm>
            <a:off x="326" y="0"/>
            <a:ext cx="12191674" cy="5716988"/>
          </a:xfrm>
          <a:custGeom>
            <a:avLst/>
            <a:gdLst/>
            <a:ahLst/>
            <a:cxnLst/>
            <a:rect l="l" t="t" r="r" b="b"/>
            <a:pathLst>
              <a:path w="12191694" h="5716988">
                <a:moveTo>
                  <a:pt x="0" y="0"/>
                </a:moveTo>
                <a:lnTo>
                  <a:pt x="12191694" y="0"/>
                </a:lnTo>
                <a:lnTo>
                  <a:pt x="12191694" y="238046"/>
                </a:lnTo>
                <a:lnTo>
                  <a:pt x="12191694" y="493101"/>
                </a:lnTo>
                <a:lnTo>
                  <a:pt x="12191694" y="705998"/>
                </a:lnTo>
                <a:lnTo>
                  <a:pt x="12191694" y="737843"/>
                </a:lnTo>
                <a:lnTo>
                  <a:pt x="12191694" y="1378272"/>
                </a:lnTo>
                <a:lnTo>
                  <a:pt x="12191694" y="1387220"/>
                </a:lnTo>
                <a:lnTo>
                  <a:pt x="12191694" y="1479151"/>
                </a:lnTo>
                <a:lnTo>
                  <a:pt x="12191694" y="2573423"/>
                </a:lnTo>
                <a:lnTo>
                  <a:pt x="12191694" y="4527530"/>
                </a:lnTo>
                <a:lnTo>
                  <a:pt x="12165034" y="4543744"/>
                </a:lnTo>
                <a:cubicBezTo>
                  <a:pt x="10850144" y="5296517"/>
                  <a:pt x="8470558" y="5716988"/>
                  <a:pt x="5753357" y="5716988"/>
                </a:cubicBezTo>
                <a:cubicBezTo>
                  <a:pt x="3357905" y="5716988"/>
                  <a:pt x="2231342" y="5036357"/>
                  <a:pt x="858976" y="4343341"/>
                </a:cubicBezTo>
                <a:cubicBezTo>
                  <a:pt x="609057" y="4217140"/>
                  <a:pt x="364243" y="4092093"/>
                  <a:pt x="137598" y="3964708"/>
                </a:cubicBezTo>
                <a:lnTo>
                  <a:pt x="0" y="3882805"/>
                </a:lnTo>
                <a:lnTo>
                  <a:pt x="0" y="2573423"/>
                </a:lnTo>
                <a:lnTo>
                  <a:pt x="0" y="1387220"/>
                </a:lnTo>
                <a:lnTo>
                  <a:pt x="0" y="1378272"/>
                </a:lnTo>
                <a:lnTo>
                  <a:pt x="0" y="1253139"/>
                </a:lnTo>
                <a:lnTo>
                  <a:pt x="0" y="737843"/>
                </a:lnTo>
                <a:lnTo>
                  <a:pt x="0" y="705998"/>
                </a:lnTo>
                <a:lnTo>
                  <a:pt x="0" y="493101"/>
                </a:lnTo>
                <a:lnTo>
                  <a:pt x="0" y="238046"/>
                </a:lnTo>
                <a:close/>
              </a:path>
            </a:pathLst>
          </a:cu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B322D05-81BB-BC45-9C57-0E076D618017}"/>
              </a:ext>
            </a:extLst>
          </p:cNvPr>
          <p:cNvSpPr/>
          <p:nvPr/>
        </p:nvSpPr>
        <p:spPr>
          <a:xfrm>
            <a:off x="1928191" y="1455577"/>
            <a:ext cx="8736496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Satisfaction Questions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0476A51-7EA7-F54E-B2B9-1621F6379F32}"/>
              </a:ext>
            </a:extLst>
          </p:cNvPr>
          <p:cNvSpPr/>
          <p:nvPr/>
        </p:nvSpPr>
        <p:spPr>
          <a:xfrm>
            <a:off x="1928191" y="2353412"/>
            <a:ext cx="8736496" cy="4166658"/>
          </a:xfrm>
          <a:prstGeom prst="roundRect">
            <a:avLst>
              <a:gd name="adj" fmla="val 86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 startAt="3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Are there gender differences in satisfaction?</a:t>
            </a:r>
          </a:p>
        </p:txBody>
      </p:sp>
    </p:spTree>
    <p:extLst>
      <p:ext uri="{BB962C8B-B14F-4D97-AF65-F5344CB8AC3E}">
        <p14:creationId xmlns:p14="http://schemas.microsoft.com/office/powerpoint/2010/main" val="306241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07E4E47-577C-493F-9C66-3405D2887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22" y="2112449"/>
            <a:ext cx="5412956" cy="414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36D848-F4C2-48CB-9921-E0434A538F47}"/>
              </a:ext>
            </a:extLst>
          </p:cNvPr>
          <p:cNvSpPr txBox="1"/>
          <p:nvPr/>
        </p:nvSpPr>
        <p:spPr>
          <a:xfrm>
            <a:off x="1624262" y="1036814"/>
            <a:ext cx="6424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 Passengers make up 56.5% of the dataset with +73k flights.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FBB3F-5937-4686-96A0-D672A7C6643E}"/>
              </a:ext>
            </a:extLst>
          </p:cNvPr>
          <p:cNvSpPr txBox="1"/>
          <p:nvPr/>
        </p:nvSpPr>
        <p:spPr>
          <a:xfrm>
            <a:off x="2883568" y="245654"/>
            <a:ext cx="6424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Exploratory Data Analysis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33004F-9EFC-4A6E-81A7-D1132CEAB5C4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453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304049C-F0CF-4B9A-82A3-FD876AFE3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337093"/>
            <a:ext cx="4495882" cy="340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9EEE687-90B4-4049-AF45-8795CDC2E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498" y="2358189"/>
            <a:ext cx="4495881" cy="338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8971F5-192C-4603-A7FD-97A59D338F0F}"/>
              </a:ext>
            </a:extLst>
          </p:cNvPr>
          <p:cNvSpPr txBox="1"/>
          <p:nvPr/>
        </p:nvSpPr>
        <p:spPr>
          <a:xfrm>
            <a:off x="1624263" y="978755"/>
            <a:ext cx="8943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 passengers rated their flights as &gt;= 4 following 58% of their flights, which is 12pts higher than the 46% for Female ratings.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76327-D764-40CE-9EBA-3ECF6156D684}"/>
              </a:ext>
            </a:extLst>
          </p:cNvPr>
          <p:cNvSpPr txBox="1"/>
          <p:nvPr/>
        </p:nvSpPr>
        <p:spPr>
          <a:xfrm>
            <a:off x="3338805" y="5758616"/>
            <a:ext cx="866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19355C-CB83-4322-8DFD-282CFAAE69EA}"/>
              </a:ext>
            </a:extLst>
          </p:cNvPr>
          <p:cNvSpPr txBox="1"/>
          <p:nvPr/>
        </p:nvSpPr>
        <p:spPr>
          <a:xfrm>
            <a:off x="8373438" y="5758615"/>
            <a:ext cx="86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6183D-5AE5-480C-8AB3-F619437EA455}"/>
              </a:ext>
            </a:extLst>
          </p:cNvPr>
          <p:cNvSpPr txBox="1"/>
          <p:nvPr/>
        </p:nvSpPr>
        <p:spPr>
          <a:xfrm>
            <a:off x="2177798" y="245654"/>
            <a:ext cx="768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Exploratory Data Analysis (cont.)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88782C-B0D1-43A2-B810-1758DCB8E969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098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C6459D4-C901-4230-B741-300E4D61F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740" y="2568340"/>
            <a:ext cx="4770521" cy="375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696D1-A63F-44FF-9D49-4E580C20AC6C}"/>
              </a:ext>
            </a:extLst>
          </p:cNvPr>
          <p:cNvSpPr txBox="1"/>
          <p:nvPr/>
        </p:nvSpPr>
        <p:spPr>
          <a:xfrm>
            <a:off x="1624263" y="999701"/>
            <a:ext cx="8943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 passengers rated their flights higher, in aggregate, across all 3 Travel Types.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A859E7-B600-41FB-B3EB-C8563273F36D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262DB3-5DB4-4091-B175-169B862F3742}"/>
              </a:ext>
            </a:extLst>
          </p:cNvPr>
          <p:cNvSpPr txBox="1"/>
          <p:nvPr/>
        </p:nvSpPr>
        <p:spPr>
          <a:xfrm>
            <a:off x="2177798" y="245654"/>
            <a:ext cx="768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Exploratory Data Analysis (cont.)</a:t>
            </a:r>
          </a:p>
        </p:txBody>
      </p:sp>
    </p:spTree>
    <p:extLst>
      <p:ext uri="{BB962C8B-B14F-4D97-AF65-F5344CB8AC3E}">
        <p14:creationId xmlns:p14="http://schemas.microsoft.com/office/powerpoint/2010/main" val="433483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243E147-0F4C-4914-85A2-17A98FE0A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245" y="2311627"/>
            <a:ext cx="5147511" cy="405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B2CC2A-D6F6-4165-B449-38D4856C4F4C}"/>
              </a:ext>
            </a:extLst>
          </p:cNvPr>
          <p:cNvSpPr txBox="1"/>
          <p:nvPr/>
        </p:nvSpPr>
        <p:spPr>
          <a:xfrm>
            <a:off x="1624262" y="997903"/>
            <a:ext cx="8943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 passengers rated their flights higher, in aggregate, across 3 of 4 Airline Statuses. Females that flew Platinum had a better experience than the males. This is one of the few spots where Females had a higher Satisfaction score than Males.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1AF7CE-6565-4044-9616-6EFC47F4D263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A5D456-00FB-4D2B-989D-38278CE93C50}"/>
              </a:ext>
            </a:extLst>
          </p:cNvPr>
          <p:cNvSpPr txBox="1"/>
          <p:nvPr/>
        </p:nvSpPr>
        <p:spPr>
          <a:xfrm>
            <a:off x="2177798" y="245654"/>
            <a:ext cx="768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Exploratory Data Analysis (cont.)</a:t>
            </a:r>
          </a:p>
        </p:txBody>
      </p:sp>
    </p:spTree>
    <p:extLst>
      <p:ext uri="{BB962C8B-B14F-4D97-AF65-F5344CB8AC3E}">
        <p14:creationId xmlns:p14="http://schemas.microsoft.com/office/powerpoint/2010/main" val="212230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B2CC2A-D6F6-4165-B449-38D4856C4F4C}"/>
              </a:ext>
            </a:extLst>
          </p:cNvPr>
          <p:cNvSpPr txBox="1"/>
          <p:nvPr/>
        </p:nvSpPr>
        <p:spPr>
          <a:xfrm>
            <a:off x="1624263" y="1018316"/>
            <a:ext cx="894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Satisfaction scores decreased as flyers were more price sensitive.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F4D00E-05FD-47DD-B51A-4B06AE210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238376"/>
            <a:ext cx="5867400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56CFF3-0079-452F-BF97-E6A62A5FCE77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7C9B62-3771-4AF2-BDEA-1754F3ECBC4F}"/>
              </a:ext>
            </a:extLst>
          </p:cNvPr>
          <p:cNvSpPr txBox="1"/>
          <p:nvPr/>
        </p:nvSpPr>
        <p:spPr>
          <a:xfrm>
            <a:off x="2177798" y="245654"/>
            <a:ext cx="768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Exploratory Data Analysis (cont.)</a:t>
            </a:r>
          </a:p>
        </p:txBody>
      </p:sp>
    </p:spTree>
    <p:extLst>
      <p:ext uri="{BB962C8B-B14F-4D97-AF65-F5344CB8AC3E}">
        <p14:creationId xmlns:p14="http://schemas.microsoft.com/office/powerpoint/2010/main" val="3291592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4A43E24B-49BC-41C9-B5B0-9056AE546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217" y="2370473"/>
            <a:ext cx="4456741" cy="350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52899B-BF71-470F-878B-425D84AB92D3}"/>
              </a:ext>
            </a:extLst>
          </p:cNvPr>
          <p:cNvSpPr txBox="1"/>
          <p:nvPr/>
        </p:nvSpPr>
        <p:spPr>
          <a:xfrm>
            <a:off x="1624263" y="984896"/>
            <a:ext cx="8943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Passenger Satisfaction decreases with the increase in # of flights. Female satisfaction has a ~1/2pt lower base of Satisfaction per flight vs Male satisfaction.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744DDFBD-BFC4-41A8-8E94-C145AA1F0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262" y="2370474"/>
            <a:ext cx="4456739" cy="350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8D7A28-71B3-4C0E-8D3E-F5BC43A1923D}"/>
              </a:ext>
            </a:extLst>
          </p:cNvPr>
          <p:cNvSpPr txBox="1"/>
          <p:nvPr/>
        </p:nvSpPr>
        <p:spPr>
          <a:xfrm>
            <a:off x="3338805" y="6220281"/>
            <a:ext cx="1417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462F14-BCA5-4A15-BE35-6D09AF4BF43E}"/>
              </a:ext>
            </a:extLst>
          </p:cNvPr>
          <p:cNvSpPr txBox="1"/>
          <p:nvPr/>
        </p:nvSpPr>
        <p:spPr>
          <a:xfrm>
            <a:off x="7507706" y="6220281"/>
            <a:ext cx="258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Male/Female Split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B02044-2A5D-45C3-822C-BF3FD8C60E04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AA9431-8D74-4C20-BDE0-20861F68959E}"/>
              </a:ext>
            </a:extLst>
          </p:cNvPr>
          <p:cNvSpPr txBox="1"/>
          <p:nvPr/>
        </p:nvSpPr>
        <p:spPr>
          <a:xfrm>
            <a:off x="2177798" y="245654"/>
            <a:ext cx="768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Exploratory Data Analysis (cont.)</a:t>
            </a:r>
          </a:p>
        </p:txBody>
      </p:sp>
    </p:spTree>
    <p:extLst>
      <p:ext uri="{BB962C8B-B14F-4D97-AF65-F5344CB8AC3E}">
        <p14:creationId xmlns:p14="http://schemas.microsoft.com/office/powerpoint/2010/main" val="1784738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FDFD9C81-9673-4DAB-9962-BFD38218A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342782"/>
            <a:ext cx="4572000" cy="3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B1F1CBB7-BA64-4325-8C6C-32226F6A9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45442"/>
            <a:ext cx="4572000" cy="359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43CCD2-421B-4363-A15B-F5832B00317E}"/>
              </a:ext>
            </a:extLst>
          </p:cNvPr>
          <p:cNvSpPr txBox="1"/>
          <p:nvPr/>
        </p:nvSpPr>
        <p:spPr>
          <a:xfrm>
            <a:off x="3338805" y="6220281"/>
            <a:ext cx="134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D6A806-7DC4-441F-8546-88967FA24563}"/>
              </a:ext>
            </a:extLst>
          </p:cNvPr>
          <p:cNvSpPr txBox="1"/>
          <p:nvPr/>
        </p:nvSpPr>
        <p:spPr>
          <a:xfrm>
            <a:off x="7507706" y="6220281"/>
            <a:ext cx="195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Male/Female Split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88FB3-C5CC-48D5-B591-A0B7AC77E1A4}"/>
              </a:ext>
            </a:extLst>
          </p:cNvPr>
          <p:cNvSpPr txBox="1"/>
          <p:nvPr/>
        </p:nvSpPr>
        <p:spPr>
          <a:xfrm>
            <a:off x="1624263" y="956458"/>
            <a:ext cx="8943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Passenger Satisfaction and Age showed an interesting relationship. Notice how ages 30 – 55 have a score of &gt;= 3.6, then falls off the table on either side of 30 &amp; 55. Looking at the Male/Female split, Females have a lower aggregate score around the age of 20 and beyond.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DCC99C0-3A80-4908-B3A5-85517E6E5F5A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748AC68-24B6-4D9F-8BE2-0AC4DCF4549A}"/>
              </a:ext>
            </a:extLst>
          </p:cNvPr>
          <p:cNvSpPr txBox="1"/>
          <p:nvPr/>
        </p:nvSpPr>
        <p:spPr>
          <a:xfrm>
            <a:off x="2177798" y="245654"/>
            <a:ext cx="768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Exploratory Data Analysis (cont.)</a:t>
            </a:r>
          </a:p>
        </p:txBody>
      </p:sp>
    </p:spTree>
    <p:extLst>
      <p:ext uri="{BB962C8B-B14F-4D97-AF65-F5344CB8AC3E}">
        <p14:creationId xmlns:p14="http://schemas.microsoft.com/office/powerpoint/2010/main" val="3573145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F4C476E9-020F-499D-BE48-06AA143A1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2" y="2190943"/>
            <a:ext cx="4571999" cy="354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93674532-4154-4AD2-AF84-BD37BAB7C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2" y="2190943"/>
            <a:ext cx="4571999" cy="354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157A5B-1E39-4886-BA88-AAE6E7865530}"/>
              </a:ext>
            </a:extLst>
          </p:cNvPr>
          <p:cNvSpPr txBox="1"/>
          <p:nvPr/>
        </p:nvSpPr>
        <p:spPr>
          <a:xfrm>
            <a:off x="3338805" y="6220281"/>
            <a:ext cx="156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3D8B5-3F17-40D5-BEBA-D07D68054E29}"/>
              </a:ext>
            </a:extLst>
          </p:cNvPr>
          <p:cNvSpPr txBox="1"/>
          <p:nvPr/>
        </p:nvSpPr>
        <p:spPr>
          <a:xfrm>
            <a:off x="7507705" y="6220281"/>
            <a:ext cx="235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Male/Female Split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B77D4-EAFF-4FBF-B3AF-74EDDD733948}"/>
              </a:ext>
            </a:extLst>
          </p:cNvPr>
          <p:cNvSpPr txBox="1"/>
          <p:nvPr/>
        </p:nvSpPr>
        <p:spPr>
          <a:xfrm>
            <a:off x="1624264" y="970732"/>
            <a:ext cx="8943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Passenger Satisfaction and Flight Time increased in variance as flights approached the 6+ hour mark. Looking at the Male/Female split, Females have a lower aggregate score across the board.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D36DA2-D9E0-45E0-A8F0-6B0BEAB0597F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BF61C6B-424A-4732-BEA2-01C41E298B06}"/>
              </a:ext>
            </a:extLst>
          </p:cNvPr>
          <p:cNvSpPr txBox="1"/>
          <p:nvPr/>
        </p:nvSpPr>
        <p:spPr>
          <a:xfrm>
            <a:off x="2177798" y="245654"/>
            <a:ext cx="768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Exploratory Data Analysis (cont.)</a:t>
            </a:r>
          </a:p>
        </p:txBody>
      </p:sp>
    </p:spTree>
    <p:extLst>
      <p:ext uri="{BB962C8B-B14F-4D97-AF65-F5344CB8AC3E}">
        <p14:creationId xmlns:p14="http://schemas.microsoft.com/office/powerpoint/2010/main" val="2324998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7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8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9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447E315-C497-1E4E-B1D3-923771CA7821}"/>
              </a:ext>
            </a:extLst>
          </p:cNvPr>
          <p:cNvSpPr/>
          <p:nvPr/>
        </p:nvSpPr>
        <p:spPr>
          <a:xfrm>
            <a:off x="149079" y="133673"/>
            <a:ext cx="8607295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Airline Data Conceptual Map</a:t>
            </a:r>
          </a:p>
        </p:txBody>
      </p:sp>
      <p:sp>
        <p:nvSpPr>
          <p:cNvPr id="42" name="Round Same Side Corner Rectangle 41">
            <a:extLst>
              <a:ext uri="{FF2B5EF4-FFF2-40B4-BE49-F238E27FC236}">
                <a16:creationId xmlns:a16="http://schemas.microsoft.com/office/drawing/2014/main" id="{0F723923-C6F1-CB44-BAF5-557385CE3DDC}"/>
              </a:ext>
            </a:extLst>
          </p:cNvPr>
          <p:cNvSpPr/>
          <p:nvPr/>
        </p:nvSpPr>
        <p:spPr>
          <a:xfrm rot="16200000">
            <a:off x="6158138" y="3642575"/>
            <a:ext cx="1558429" cy="3935896"/>
          </a:xfrm>
          <a:prstGeom prst="round2SameRect">
            <a:avLst>
              <a:gd name="adj1" fmla="val 12728"/>
              <a:gd name="adj2" fmla="val 1412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 Flight 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 Performance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0882058-862F-174C-A162-5B673A57AB31}"/>
              </a:ext>
            </a:extLst>
          </p:cNvPr>
          <p:cNvSpPr/>
          <p:nvPr/>
        </p:nvSpPr>
        <p:spPr>
          <a:xfrm>
            <a:off x="4830347" y="5081469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Arrival Delay in Mins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368478C-3976-424D-A4F0-307BC6E68AE6}"/>
              </a:ext>
            </a:extLst>
          </p:cNvPr>
          <p:cNvSpPr/>
          <p:nvPr/>
        </p:nvSpPr>
        <p:spPr>
          <a:xfrm>
            <a:off x="4830347" y="4703693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Flight Cancelled</a:t>
            </a:r>
          </a:p>
        </p:txBody>
      </p:sp>
      <p:sp>
        <p:nvSpPr>
          <p:cNvPr id="29" name="Round Same Side Corner Rectangle 28">
            <a:extLst>
              <a:ext uri="{FF2B5EF4-FFF2-40B4-BE49-F238E27FC236}">
                <a16:creationId xmlns:a16="http://schemas.microsoft.com/office/drawing/2014/main" id="{9E17F5E2-5B02-644E-B89B-365504E7D6AC}"/>
              </a:ext>
            </a:extLst>
          </p:cNvPr>
          <p:cNvSpPr/>
          <p:nvPr/>
        </p:nvSpPr>
        <p:spPr>
          <a:xfrm rot="16200000">
            <a:off x="2098269" y="3025027"/>
            <a:ext cx="901918" cy="3727175"/>
          </a:xfrm>
          <a:prstGeom prst="round2SameRect">
            <a:avLst>
              <a:gd name="adj1" fmla="val 19144"/>
              <a:gd name="adj2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 Loyalty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910C37C-FF66-2044-B3DD-8E220A5CD068}"/>
              </a:ext>
            </a:extLst>
          </p:cNvPr>
          <p:cNvSpPr/>
          <p:nvPr/>
        </p:nvSpPr>
        <p:spPr>
          <a:xfrm>
            <a:off x="4830347" y="5825140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Departure Delay in Mins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F2BF03F-3B86-344C-AE4F-A88064CCF223}"/>
              </a:ext>
            </a:extLst>
          </p:cNvPr>
          <p:cNvSpPr/>
          <p:nvPr/>
        </p:nvSpPr>
        <p:spPr>
          <a:xfrm>
            <a:off x="2126752" y="5092024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# of Other Loyalty Cards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EAF3AE7-DE1D-2847-99B0-84ABD287B9DA}"/>
              </a:ext>
            </a:extLst>
          </p:cNvPr>
          <p:cNvSpPr/>
          <p:nvPr/>
        </p:nvSpPr>
        <p:spPr>
          <a:xfrm>
            <a:off x="2126752" y="4717342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% Flights w/Other Airlines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1AA9E6A-0DE9-DB45-82F5-7E25614A14DC}"/>
              </a:ext>
            </a:extLst>
          </p:cNvPr>
          <p:cNvSpPr/>
          <p:nvPr/>
        </p:nvSpPr>
        <p:spPr>
          <a:xfrm>
            <a:off x="4830347" y="5453304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Arrival Delay &gt; 5 Mins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D21EDC8-D85F-E348-B81C-4630D7495D3F}"/>
              </a:ext>
            </a:extLst>
          </p:cNvPr>
          <p:cNvSpPr/>
          <p:nvPr/>
        </p:nvSpPr>
        <p:spPr>
          <a:xfrm>
            <a:off x="4830347" y="6208856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Departure Delay &gt; 5 Mins</a:t>
            </a:r>
          </a:p>
        </p:txBody>
      </p:sp>
      <p:sp>
        <p:nvSpPr>
          <p:cNvPr id="39" name="Round Same Side Corner Rectangle 38">
            <a:extLst>
              <a:ext uri="{FF2B5EF4-FFF2-40B4-BE49-F238E27FC236}">
                <a16:creationId xmlns:a16="http://schemas.microsoft.com/office/drawing/2014/main" id="{893829BE-7B94-E843-BA26-D0B8714762CB}"/>
              </a:ext>
            </a:extLst>
          </p:cNvPr>
          <p:cNvSpPr/>
          <p:nvPr/>
        </p:nvSpPr>
        <p:spPr>
          <a:xfrm rot="16200000">
            <a:off x="5247702" y="649853"/>
            <a:ext cx="3379305" cy="3935897"/>
          </a:xfrm>
          <a:prstGeom prst="round2SameRect">
            <a:avLst>
              <a:gd name="adj1" fmla="val 6632"/>
              <a:gd name="adj2" fmla="val 6847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 Flight </a:t>
            </a:r>
          </a:p>
        </p:txBody>
      </p:sp>
      <p:sp>
        <p:nvSpPr>
          <p:cNvPr id="43" name="Round Same Side Corner Rectangle 42">
            <a:extLst>
              <a:ext uri="{FF2B5EF4-FFF2-40B4-BE49-F238E27FC236}">
                <a16:creationId xmlns:a16="http://schemas.microsoft.com/office/drawing/2014/main" id="{CD7B72E1-03B2-C142-9E4B-6107D6FA5DE0}"/>
              </a:ext>
            </a:extLst>
          </p:cNvPr>
          <p:cNvSpPr/>
          <p:nvPr/>
        </p:nvSpPr>
        <p:spPr>
          <a:xfrm rot="16200000">
            <a:off x="1383801" y="922003"/>
            <a:ext cx="2330845" cy="3727177"/>
          </a:xfrm>
          <a:prstGeom prst="round2SameRect">
            <a:avLst>
              <a:gd name="adj1" fmla="val 6918"/>
              <a:gd name="adj2" fmla="val 128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 Customer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784BBBB-94CF-E94B-A137-7400E9642247}"/>
              </a:ext>
            </a:extLst>
          </p:cNvPr>
          <p:cNvSpPr/>
          <p:nvPr/>
        </p:nvSpPr>
        <p:spPr>
          <a:xfrm>
            <a:off x="4830347" y="4131558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Flight Distance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615C7B4-2A9C-AA4A-9128-63A45CB703A1}"/>
              </a:ext>
            </a:extLst>
          </p:cNvPr>
          <p:cNvSpPr/>
          <p:nvPr/>
        </p:nvSpPr>
        <p:spPr>
          <a:xfrm>
            <a:off x="4830347" y="3757459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Flight Time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43B0FC3-59A6-8B43-9F55-1911220B3A9C}"/>
              </a:ext>
            </a:extLst>
          </p:cNvPr>
          <p:cNvSpPr/>
          <p:nvPr/>
        </p:nvSpPr>
        <p:spPr>
          <a:xfrm>
            <a:off x="4830347" y="3383362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Scheduled Departure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E56CD71-4EB0-0340-99CB-1130C1539C3C}"/>
              </a:ext>
            </a:extLst>
          </p:cNvPr>
          <p:cNvSpPr/>
          <p:nvPr/>
        </p:nvSpPr>
        <p:spPr>
          <a:xfrm>
            <a:off x="2126752" y="1871937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Age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466D8EB-3B8D-CD41-B858-097FEE7A1585}"/>
              </a:ext>
            </a:extLst>
          </p:cNvPr>
          <p:cNvSpPr/>
          <p:nvPr/>
        </p:nvSpPr>
        <p:spPr>
          <a:xfrm>
            <a:off x="2126752" y="1495345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Satisfaction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1A1E0EB-A5E3-DF45-B1B9-BFDC38A4AAA1}"/>
              </a:ext>
            </a:extLst>
          </p:cNvPr>
          <p:cNvSpPr/>
          <p:nvPr/>
        </p:nvSpPr>
        <p:spPr>
          <a:xfrm>
            <a:off x="2126752" y="2248529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Gender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7E6DFAF-BC62-C04B-88C7-AE262DC22F97}"/>
              </a:ext>
            </a:extLst>
          </p:cNvPr>
          <p:cNvSpPr/>
          <p:nvPr/>
        </p:nvSpPr>
        <p:spPr>
          <a:xfrm>
            <a:off x="2126752" y="4352599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Airline Status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93CC76A-7189-564B-9404-B7F2CC753EE9}"/>
              </a:ext>
            </a:extLst>
          </p:cNvPr>
          <p:cNvSpPr/>
          <p:nvPr/>
        </p:nvSpPr>
        <p:spPr>
          <a:xfrm>
            <a:off x="2126752" y="2625121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Price Sensitivity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F4CD1C4-44C2-E646-A166-176883089F1E}"/>
              </a:ext>
            </a:extLst>
          </p:cNvPr>
          <p:cNvSpPr/>
          <p:nvPr/>
        </p:nvSpPr>
        <p:spPr>
          <a:xfrm>
            <a:off x="2126752" y="3001713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Year of First Flight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B7C5C97A-9DD8-5543-850C-2CCEBD020D85}"/>
              </a:ext>
            </a:extLst>
          </p:cNvPr>
          <p:cNvSpPr/>
          <p:nvPr/>
        </p:nvSpPr>
        <p:spPr>
          <a:xfrm>
            <a:off x="2126752" y="3378305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Number of Flights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F5B7B2B-380B-FF4A-A1F7-464E1EA9F3CD}"/>
              </a:ext>
            </a:extLst>
          </p:cNvPr>
          <p:cNvSpPr/>
          <p:nvPr/>
        </p:nvSpPr>
        <p:spPr>
          <a:xfrm>
            <a:off x="2126752" y="3754896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Type of Travel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20C170A6-6FFE-454E-B824-7A4C38483925}"/>
              </a:ext>
            </a:extLst>
          </p:cNvPr>
          <p:cNvSpPr/>
          <p:nvPr/>
        </p:nvSpPr>
        <p:spPr>
          <a:xfrm>
            <a:off x="4830347" y="2261071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Class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C60BA146-6735-A545-AFF7-DAFC264D3A74}"/>
              </a:ext>
            </a:extLst>
          </p:cNvPr>
          <p:cNvSpPr/>
          <p:nvPr/>
        </p:nvSpPr>
        <p:spPr>
          <a:xfrm>
            <a:off x="4830347" y="3009265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Spend at Airport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4C0C95F-6899-1A46-8FDB-80C5F91DEB48}"/>
              </a:ext>
            </a:extLst>
          </p:cNvPr>
          <p:cNvSpPr/>
          <p:nvPr/>
        </p:nvSpPr>
        <p:spPr>
          <a:xfrm>
            <a:off x="4830347" y="2635168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Flight Date</a:t>
            </a:r>
          </a:p>
        </p:txBody>
      </p:sp>
      <p:sp>
        <p:nvSpPr>
          <p:cNvPr id="56" name="Round Same Side Corner Rectangle 55">
            <a:extLst>
              <a:ext uri="{FF2B5EF4-FFF2-40B4-BE49-F238E27FC236}">
                <a16:creationId xmlns:a16="http://schemas.microsoft.com/office/drawing/2014/main" id="{657E33F9-5E52-1449-9556-1DE86CDD7AE3}"/>
              </a:ext>
            </a:extLst>
          </p:cNvPr>
          <p:cNvSpPr/>
          <p:nvPr/>
        </p:nvSpPr>
        <p:spPr>
          <a:xfrm rot="16200000">
            <a:off x="2175230" y="4126826"/>
            <a:ext cx="747985" cy="3727177"/>
          </a:xfrm>
          <a:prstGeom prst="round2SameRect">
            <a:avLst>
              <a:gd name="adj1" fmla="val 23424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 Airline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0E260AE-CF9A-AE46-95F5-C37D4ECDF7E0}"/>
              </a:ext>
            </a:extLst>
          </p:cNvPr>
          <p:cNvSpPr/>
          <p:nvPr/>
        </p:nvSpPr>
        <p:spPr>
          <a:xfrm>
            <a:off x="2141268" y="5616425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Airline Code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877193A5-B67C-E646-A0F9-875D47ABBB67}"/>
              </a:ext>
            </a:extLst>
          </p:cNvPr>
          <p:cNvSpPr/>
          <p:nvPr/>
        </p:nvSpPr>
        <p:spPr>
          <a:xfrm>
            <a:off x="2141268" y="6001583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Airline Name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F6C603E3-CA2C-B349-8B2A-E0B0EE377413}"/>
              </a:ext>
            </a:extLst>
          </p:cNvPr>
          <p:cNvSpPr/>
          <p:nvPr/>
        </p:nvSpPr>
        <p:spPr>
          <a:xfrm>
            <a:off x="4830347" y="774622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Origin City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46F5DB6-F9A5-9C48-B97B-20CD19AD491B}"/>
              </a:ext>
            </a:extLst>
          </p:cNvPr>
          <p:cNvSpPr/>
          <p:nvPr/>
        </p:nvSpPr>
        <p:spPr>
          <a:xfrm>
            <a:off x="4830347" y="1886974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Destination State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E2168DA-41C1-E646-972F-E8D7521F45EC}"/>
              </a:ext>
            </a:extLst>
          </p:cNvPr>
          <p:cNvSpPr/>
          <p:nvPr/>
        </p:nvSpPr>
        <p:spPr>
          <a:xfrm>
            <a:off x="4830347" y="1138780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Origin State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A3374ED-D269-7140-92BA-1008D8AF20FB}"/>
              </a:ext>
            </a:extLst>
          </p:cNvPr>
          <p:cNvSpPr/>
          <p:nvPr/>
        </p:nvSpPr>
        <p:spPr>
          <a:xfrm>
            <a:off x="4830347" y="1512877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Destination City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25D56F-3C37-0345-A568-9C73138D86E8}"/>
              </a:ext>
            </a:extLst>
          </p:cNvPr>
          <p:cNvSpPr/>
          <p:nvPr/>
        </p:nvSpPr>
        <p:spPr>
          <a:xfrm>
            <a:off x="740419" y="836770"/>
            <a:ext cx="367239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129,000 rows of data regarding individual flights…</a:t>
            </a:r>
          </a:p>
        </p:txBody>
      </p:sp>
    </p:spTree>
    <p:extLst>
      <p:ext uri="{BB962C8B-B14F-4D97-AF65-F5344CB8AC3E}">
        <p14:creationId xmlns:p14="http://schemas.microsoft.com/office/powerpoint/2010/main" val="1434537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3B8983A-5F4D-4DC6-AEE8-B902C4AF2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39105"/>
            <a:ext cx="4572000" cy="359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4675F6C4-DB93-43AF-A453-963A1B45B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39105"/>
            <a:ext cx="4572000" cy="359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D4EAF4-1C35-4091-9828-06D57EC66D06}"/>
              </a:ext>
            </a:extLst>
          </p:cNvPr>
          <p:cNvSpPr txBox="1"/>
          <p:nvPr/>
        </p:nvSpPr>
        <p:spPr>
          <a:xfrm>
            <a:off x="3338805" y="6220281"/>
            <a:ext cx="165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1E70B-3FE0-42B2-B9E1-CE1A89C9A248}"/>
              </a:ext>
            </a:extLst>
          </p:cNvPr>
          <p:cNvSpPr txBox="1"/>
          <p:nvPr/>
        </p:nvSpPr>
        <p:spPr>
          <a:xfrm>
            <a:off x="7507705" y="6220281"/>
            <a:ext cx="235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Male/Female Split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F9260-A3E5-46F9-9D71-C51E552C938E}"/>
              </a:ext>
            </a:extLst>
          </p:cNvPr>
          <p:cNvSpPr txBox="1"/>
          <p:nvPr/>
        </p:nvSpPr>
        <p:spPr>
          <a:xfrm>
            <a:off x="1624263" y="984524"/>
            <a:ext cx="8943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Passenger Satisfaction and Flight Distance showed no discernable trends. Looking at the Male/Female split, Females have a slightly lower aggregate score across the board.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B1A127-FD82-4BC3-BF18-D717776B8143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67D632F-7D5A-43CF-B9F5-EAA6672D2AFE}"/>
              </a:ext>
            </a:extLst>
          </p:cNvPr>
          <p:cNvSpPr txBox="1"/>
          <p:nvPr/>
        </p:nvSpPr>
        <p:spPr>
          <a:xfrm>
            <a:off x="2177798" y="245654"/>
            <a:ext cx="768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Exploratory Data Analysis (cont.)</a:t>
            </a:r>
          </a:p>
        </p:txBody>
      </p:sp>
    </p:spTree>
    <p:extLst>
      <p:ext uri="{BB962C8B-B14F-4D97-AF65-F5344CB8AC3E}">
        <p14:creationId xmlns:p14="http://schemas.microsoft.com/office/powerpoint/2010/main" val="2708798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lane flying in the sky&#10;&#10;Description automatically generated">
            <a:extLst>
              <a:ext uri="{FF2B5EF4-FFF2-40B4-BE49-F238E27FC236}">
                <a16:creationId xmlns:a16="http://schemas.microsoft.com/office/drawing/2014/main" id="{567DFE62-9DEE-6E4E-A76E-DE6AEE860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292" r="-1" b="21184"/>
          <a:stretch/>
        </p:blipFill>
        <p:spPr>
          <a:xfrm>
            <a:off x="19" y="0"/>
            <a:ext cx="12191674" cy="5716988"/>
          </a:xfrm>
          <a:custGeom>
            <a:avLst/>
            <a:gdLst/>
            <a:ahLst/>
            <a:cxnLst/>
            <a:rect l="l" t="t" r="r" b="b"/>
            <a:pathLst>
              <a:path w="12191694" h="5716988">
                <a:moveTo>
                  <a:pt x="0" y="0"/>
                </a:moveTo>
                <a:lnTo>
                  <a:pt x="12191694" y="0"/>
                </a:lnTo>
                <a:lnTo>
                  <a:pt x="12191694" y="238046"/>
                </a:lnTo>
                <a:lnTo>
                  <a:pt x="12191694" y="493101"/>
                </a:lnTo>
                <a:lnTo>
                  <a:pt x="12191694" y="705998"/>
                </a:lnTo>
                <a:lnTo>
                  <a:pt x="12191694" y="737843"/>
                </a:lnTo>
                <a:lnTo>
                  <a:pt x="12191694" y="1378272"/>
                </a:lnTo>
                <a:lnTo>
                  <a:pt x="12191694" y="1387220"/>
                </a:lnTo>
                <a:lnTo>
                  <a:pt x="12191694" y="1479151"/>
                </a:lnTo>
                <a:lnTo>
                  <a:pt x="12191694" y="2573423"/>
                </a:lnTo>
                <a:lnTo>
                  <a:pt x="12191694" y="4527530"/>
                </a:lnTo>
                <a:lnTo>
                  <a:pt x="12165034" y="4543744"/>
                </a:lnTo>
                <a:cubicBezTo>
                  <a:pt x="10850144" y="5296517"/>
                  <a:pt x="8470558" y="5716988"/>
                  <a:pt x="5753357" y="5716988"/>
                </a:cubicBezTo>
                <a:cubicBezTo>
                  <a:pt x="3357905" y="5716988"/>
                  <a:pt x="2231342" y="5036357"/>
                  <a:pt x="858976" y="4343341"/>
                </a:cubicBezTo>
                <a:cubicBezTo>
                  <a:pt x="609057" y="4217140"/>
                  <a:pt x="364243" y="4092093"/>
                  <a:pt x="137598" y="3964708"/>
                </a:cubicBezTo>
                <a:lnTo>
                  <a:pt x="0" y="3882805"/>
                </a:lnTo>
                <a:lnTo>
                  <a:pt x="0" y="2573423"/>
                </a:lnTo>
                <a:lnTo>
                  <a:pt x="0" y="1387220"/>
                </a:lnTo>
                <a:lnTo>
                  <a:pt x="0" y="1378272"/>
                </a:lnTo>
                <a:lnTo>
                  <a:pt x="0" y="1253139"/>
                </a:lnTo>
                <a:lnTo>
                  <a:pt x="0" y="737843"/>
                </a:lnTo>
                <a:lnTo>
                  <a:pt x="0" y="705998"/>
                </a:lnTo>
                <a:lnTo>
                  <a:pt x="0" y="493101"/>
                </a:lnTo>
                <a:lnTo>
                  <a:pt x="0" y="238046"/>
                </a:lnTo>
                <a:close/>
              </a:path>
            </a:pathLst>
          </a:cu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EB7F76D-FE91-9846-8293-01F61B0840BC}"/>
              </a:ext>
            </a:extLst>
          </p:cNvPr>
          <p:cNvSpPr/>
          <p:nvPr/>
        </p:nvSpPr>
        <p:spPr>
          <a:xfrm>
            <a:off x="3798043" y="4569556"/>
            <a:ext cx="4595915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46594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3F9260-A3E5-46F9-9D71-C51E552C938E}"/>
              </a:ext>
            </a:extLst>
          </p:cNvPr>
          <p:cNvSpPr txBox="1"/>
          <p:nvPr/>
        </p:nvSpPr>
        <p:spPr>
          <a:xfrm>
            <a:off x="1624263" y="995924"/>
            <a:ext cx="8943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Below shows each of the models that were run and their inputs, performance &amp; time to run.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ACCD64-158B-4BA3-ADC7-A37CB46928C8}"/>
              </a:ext>
            </a:extLst>
          </p:cNvPr>
          <p:cNvSpPr txBox="1"/>
          <p:nvPr/>
        </p:nvSpPr>
        <p:spPr>
          <a:xfrm>
            <a:off x="2883568" y="245654"/>
            <a:ext cx="6424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Model Performance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DA1AD3-9307-4C10-90B2-968531FCF690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102380E-19DB-4E93-B816-8F065EE1D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101" y="1706362"/>
            <a:ext cx="7766635" cy="505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49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3F9260-A3E5-46F9-9D71-C51E552C938E}"/>
              </a:ext>
            </a:extLst>
          </p:cNvPr>
          <p:cNvSpPr txBox="1"/>
          <p:nvPr/>
        </p:nvSpPr>
        <p:spPr>
          <a:xfrm>
            <a:off x="1624263" y="995923"/>
            <a:ext cx="8943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Matrix does not provide any strong correlation (r &gt; +-0.5) outside of two sets of highly dependent variables (departure delay/arrival delay &amp; flight time/flight distance).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ECFF5D5-473F-4C1E-BEEC-4785CDBE9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250" y="2248149"/>
            <a:ext cx="4951498" cy="438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DA1AD3-9307-4C10-90B2-968531FCF690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EC4A46-6EDB-4A12-B3E4-74936319B617}"/>
              </a:ext>
            </a:extLst>
          </p:cNvPr>
          <p:cNvSpPr txBox="1"/>
          <p:nvPr/>
        </p:nvSpPr>
        <p:spPr>
          <a:xfrm>
            <a:off x="2177798" y="245654"/>
            <a:ext cx="768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Exploratory Data Analysis (cont.)</a:t>
            </a:r>
          </a:p>
        </p:txBody>
      </p:sp>
    </p:spTree>
    <p:extLst>
      <p:ext uri="{BB962C8B-B14F-4D97-AF65-F5344CB8AC3E}">
        <p14:creationId xmlns:p14="http://schemas.microsoft.com/office/powerpoint/2010/main" val="2252820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55DDA49-3BC8-44D7-8C32-1B9AA5EA7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748" y="2033588"/>
            <a:ext cx="7130504" cy="443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80AB3-B0DC-4385-9824-EAA82DEB6921}"/>
              </a:ext>
            </a:extLst>
          </p:cNvPr>
          <p:cNvSpPr txBox="1"/>
          <p:nvPr/>
        </p:nvSpPr>
        <p:spPr>
          <a:xfrm>
            <a:off x="1624263" y="1022439"/>
            <a:ext cx="8943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Violinplot</a:t>
            </a:r>
            <a:r>
              <a:rPr lang="en-US" dirty="0"/>
              <a:t> that shows the density of each Satisfaction rating for the 14 airlines in the dataset.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6561F1-C375-4481-B332-E5E848D0D56B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3A412D-A290-415F-AEB3-4E1911A90F0C}"/>
              </a:ext>
            </a:extLst>
          </p:cNvPr>
          <p:cNvSpPr txBox="1"/>
          <p:nvPr/>
        </p:nvSpPr>
        <p:spPr>
          <a:xfrm>
            <a:off x="2177798" y="245654"/>
            <a:ext cx="768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Exploratory Data Analysis (cont.)</a:t>
            </a:r>
          </a:p>
        </p:txBody>
      </p:sp>
    </p:spTree>
    <p:extLst>
      <p:ext uri="{BB962C8B-B14F-4D97-AF65-F5344CB8AC3E}">
        <p14:creationId xmlns:p14="http://schemas.microsoft.com/office/powerpoint/2010/main" val="560350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7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8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9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447E315-C497-1E4E-B1D3-923771CA7821}"/>
              </a:ext>
            </a:extLst>
          </p:cNvPr>
          <p:cNvSpPr/>
          <p:nvPr/>
        </p:nvSpPr>
        <p:spPr>
          <a:xfrm>
            <a:off x="149079" y="133673"/>
            <a:ext cx="8607295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Sources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9C06C67-81A3-7D4F-A252-3B3C1B79F1F9}"/>
              </a:ext>
            </a:extLst>
          </p:cNvPr>
          <p:cNvSpPr/>
          <p:nvPr/>
        </p:nvSpPr>
        <p:spPr>
          <a:xfrm>
            <a:off x="149078" y="582850"/>
            <a:ext cx="11490987" cy="5397819"/>
          </a:xfrm>
          <a:prstGeom prst="roundRect">
            <a:avLst>
              <a:gd name="adj" fmla="val 21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defRPr/>
            </a:pPr>
            <a:endParaRPr lang="en-US" dirty="0">
              <a:solidFill>
                <a:srgbClr val="000000">
                  <a:lumMod val="50000"/>
                  <a:lumOff val="50000"/>
                </a:srgbClr>
              </a:solidFill>
              <a:latin typeface="Avenir Next" panose="020B0503020202020204" pitchFamily="34" charset="0"/>
            </a:endParaRPr>
          </a:p>
          <a:p>
            <a:pPr lvl="0">
              <a:defRPr/>
            </a:pPr>
            <a:r>
              <a:rPr lang="en-US" dirty="0" err="1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Github</a:t>
            </a: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:</a:t>
            </a:r>
          </a:p>
          <a:p>
            <a:pPr lvl="0"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  <a:hlinkClick r:id="rId2"/>
              </a:rPr>
              <a:t>https://github.com/itsAmeMario0o/BDA718-PROJECT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  <a:latin typeface="Avenir Next" panose="020B0503020202020204" pitchFamily="34" charset="0"/>
            </a:endParaRPr>
          </a:p>
          <a:p>
            <a:pPr lvl="0">
              <a:defRPr/>
            </a:pPr>
            <a:endParaRPr lang="en-US" dirty="0">
              <a:solidFill>
                <a:srgbClr val="000000">
                  <a:lumMod val="50000"/>
                  <a:lumOff val="50000"/>
                </a:srgbClr>
              </a:solidFill>
              <a:latin typeface="Avenir Next" panose="020B0503020202020204" pitchFamily="34" charset="0"/>
            </a:endParaRPr>
          </a:p>
          <a:p>
            <a:pPr lvl="0"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Images:</a:t>
            </a:r>
          </a:p>
          <a:p>
            <a:pPr lvl="0"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  <a:hlinkClick r:id="rId3"/>
              </a:rPr>
              <a:t>https://www.freepik.com/free-vector/airplane-realistic-poster_3796059.htm#page=1&amp;query=airline&amp;position=0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  <a:latin typeface="Avenir Next" panose="020B0503020202020204" pitchFamily="34" charset="0"/>
            </a:endParaRPr>
          </a:p>
          <a:p>
            <a:pPr lvl="0"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  <a:p>
            <a:pPr lvl="0"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PPT Template: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  <a:p>
            <a:pPr lvl="0"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  <a:hlinkClick r:id="rId4"/>
              </a:rPr>
              <a:t>https://www.slidescarnival.com/category/free-templates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  <a:latin typeface="Avenir Next" panose="020B0503020202020204" pitchFamily="34" charset="0"/>
            </a:endParaRPr>
          </a:p>
          <a:p>
            <a:pPr lvl="0"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  <a:p>
            <a:pPr lvl="0"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735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3" descr="A plane flying in the sky&#10;&#10;Description automatically generated">
            <a:extLst>
              <a:ext uri="{FF2B5EF4-FFF2-40B4-BE49-F238E27FC236}">
                <a16:creationId xmlns:a16="http://schemas.microsoft.com/office/drawing/2014/main" id="{E2F4FB19-CC30-0240-8FCF-D1229E8E2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</a:blip>
          <a:srcRect t="16292" r="-1" b="21184"/>
          <a:stretch/>
        </p:blipFill>
        <p:spPr>
          <a:xfrm>
            <a:off x="19" y="0"/>
            <a:ext cx="12191674" cy="5716988"/>
          </a:xfrm>
          <a:custGeom>
            <a:avLst/>
            <a:gdLst/>
            <a:ahLst/>
            <a:cxnLst/>
            <a:rect l="l" t="t" r="r" b="b"/>
            <a:pathLst>
              <a:path w="12191694" h="5716988">
                <a:moveTo>
                  <a:pt x="0" y="0"/>
                </a:moveTo>
                <a:lnTo>
                  <a:pt x="12191694" y="0"/>
                </a:lnTo>
                <a:lnTo>
                  <a:pt x="12191694" y="238046"/>
                </a:lnTo>
                <a:lnTo>
                  <a:pt x="12191694" y="493101"/>
                </a:lnTo>
                <a:lnTo>
                  <a:pt x="12191694" y="705998"/>
                </a:lnTo>
                <a:lnTo>
                  <a:pt x="12191694" y="737843"/>
                </a:lnTo>
                <a:lnTo>
                  <a:pt x="12191694" y="1378272"/>
                </a:lnTo>
                <a:lnTo>
                  <a:pt x="12191694" y="1387220"/>
                </a:lnTo>
                <a:lnTo>
                  <a:pt x="12191694" y="1479151"/>
                </a:lnTo>
                <a:lnTo>
                  <a:pt x="12191694" y="2573423"/>
                </a:lnTo>
                <a:lnTo>
                  <a:pt x="12191694" y="4527530"/>
                </a:lnTo>
                <a:lnTo>
                  <a:pt x="12165034" y="4543744"/>
                </a:lnTo>
                <a:cubicBezTo>
                  <a:pt x="10850144" y="5296517"/>
                  <a:pt x="8470558" y="5716988"/>
                  <a:pt x="5753357" y="5716988"/>
                </a:cubicBezTo>
                <a:cubicBezTo>
                  <a:pt x="3357905" y="5716988"/>
                  <a:pt x="2231342" y="5036357"/>
                  <a:pt x="858976" y="4343341"/>
                </a:cubicBezTo>
                <a:cubicBezTo>
                  <a:pt x="609057" y="4217140"/>
                  <a:pt x="364243" y="4092093"/>
                  <a:pt x="137598" y="3964708"/>
                </a:cubicBezTo>
                <a:lnTo>
                  <a:pt x="0" y="3882805"/>
                </a:lnTo>
                <a:lnTo>
                  <a:pt x="0" y="2573423"/>
                </a:lnTo>
                <a:lnTo>
                  <a:pt x="0" y="1387220"/>
                </a:lnTo>
                <a:lnTo>
                  <a:pt x="0" y="1378272"/>
                </a:lnTo>
                <a:lnTo>
                  <a:pt x="0" y="1253139"/>
                </a:lnTo>
                <a:lnTo>
                  <a:pt x="0" y="737843"/>
                </a:lnTo>
                <a:lnTo>
                  <a:pt x="0" y="705998"/>
                </a:lnTo>
                <a:lnTo>
                  <a:pt x="0" y="493101"/>
                </a:lnTo>
                <a:lnTo>
                  <a:pt x="0" y="238046"/>
                </a:lnTo>
                <a:close/>
              </a:path>
            </a:pathLst>
          </a:cu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B322D05-81BB-BC45-9C57-0E076D618017}"/>
              </a:ext>
            </a:extLst>
          </p:cNvPr>
          <p:cNvSpPr/>
          <p:nvPr/>
        </p:nvSpPr>
        <p:spPr>
          <a:xfrm>
            <a:off x="1928191" y="1455577"/>
            <a:ext cx="8736496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Satisfaction Questions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0476A51-7EA7-F54E-B2B9-1621F6379F32}"/>
              </a:ext>
            </a:extLst>
          </p:cNvPr>
          <p:cNvSpPr/>
          <p:nvPr/>
        </p:nvSpPr>
        <p:spPr>
          <a:xfrm>
            <a:off x="1928191" y="2353412"/>
            <a:ext cx="8736496" cy="4166658"/>
          </a:xfrm>
          <a:prstGeom prst="roundRect">
            <a:avLst>
              <a:gd name="adj" fmla="val 86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Where does consumer satisfaction vary and why?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Is there a case for investing in satisfaction?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Are there gender differences in satisfaction?</a:t>
            </a:r>
          </a:p>
        </p:txBody>
      </p:sp>
    </p:spTree>
    <p:extLst>
      <p:ext uri="{BB962C8B-B14F-4D97-AF65-F5344CB8AC3E}">
        <p14:creationId xmlns:p14="http://schemas.microsoft.com/office/powerpoint/2010/main" val="1386369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3" descr="A plane flying in the sky&#10;&#10;Description automatically generated">
            <a:extLst>
              <a:ext uri="{FF2B5EF4-FFF2-40B4-BE49-F238E27FC236}">
                <a16:creationId xmlns:a16="http://schemas.microsoft.com/office/drawing/2014/main" id="{E2F4FB19-CC30-0240-8FCF-D1229E8E2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</a:blip>
          <a:srcRect t="16292" r="-1" b="21184"/>
          <a:stretch/>
        </p:blipFill>
        <p:spPr>
          <a:xfrm>
            <a:off x="19" y="0"/>
            <a:ext cx="12191674" cy="5716988"/>
          </a:xfrm>
          <a:custGeom>
            <a:avLst/>
            <a:gdLst/>
            <a:ahLst/>
            <a:cxnLst/>
            <a:rect l="l" t="t" r="r" b="b"/>
            <a:pathLst>
              <a:path w="12191694" h="5716988">
                <a:moveTo>
                  <a:pt x="0" y="0"/>
                </a:moveTo>
                <a:lnTo>
                  <a:pt x="12191694" y="0"/>
                </a:lnTo>
                <a:lnTo>
                  <a:pt x="12191694" y="238046"/>
                </a:lnTo>
                <a:lnTo>
                  <a:pt x="12191694" y="493101"/>
                </a:lnTo>
                <a:lnTo>
                  <a:pt x="12191694" y="705998"/>
                </a:lnTo>
                <a:lnTo>
                  <a:pt x="12191694" y="737843"/>
                </a:lnTo>
                <a:lnTo>
                  <a:pt x="12191694" y="1378272"/>
                </a:lnTo>
                <a:lnTo>
                  <a:pt x="12191694" y="1387220"/>
                </a:lnTo>
                <a:lnTo>
                  <a:pt x="12191694" y="1479151"/>
                </a:lnTo>
                <a:lnTo>
                  <a:pt x="12191694" y="2573423"/>
                </a:lnTo>
                <a:lnTo>
                  <a:pt x="12191694" y="4527530"/>
                </a:lnTo>
                <a:lnTo>
                  <a:pt x="12165034" y="4543744"/>
                </a:lnTo>
                <a:cubicBezTo>
                  <a:pt x="10850144" y="5296517"/>
                  <a:pt x="8470558" y="5716988"/>
                  <a:pt x="5753357" y="5716988"/>
                </a:cubicBezTo>
                <a:cubicBezTo>
                  <a:pt x="3357905" y="5716988"/>
                  <a:pt x="2231342" y="5036357"/>
                  <a:pt x="858976" y="4343341"/>
                </a:cubicBezTo>
                <a:cubicBezTo>
                  <a:pt x="609057" y="4217140"/>
                  <a:pt x="364243" y="4092093"/>
                  <a:pt x="137598" y="3964708"/>
                </a:cubicBezTo>
                <a:lnTo>
                  <a:pt x="0" y="3882805"/>
                </a:lnTo>
                <a:lnTo>
                  <a:pt x="0" y="2573423"/>
                </a:lnTo>
                <a:lnTo>
                  <a:pt x="0" y="1387220"/>
                </a:lnTo>
                <a:lnTo>
                  <a:pt x="0" y="1378272"/>
                </a:lnTo>
                <a:lnTo>
                  <a:pt x="0" y="1253139"/>
                </a:lnTo>
                <a:lnTo>
                  <a:pt x="0" y="737843"/>
                </a:lnTo>
                <a:lnTo>
                  <a:pt x="0" y="705998"/>
                </a:lnTo>
                <a:lnTo>
                  <a:pt x="0" y="493101"/>
                </a:lnTo>
                <a:lnTo>
                  <a:pt x="0" y="238046"/>
                </a:lnTo>
                <a:close/>
              </a:path>
            </a:pathLst>
          </a:cu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B322D05-81BB-BC45-9C57-0E076D618017}"/>
              </a:ext>
            </a:extLst>
          </p:cNvPr>
          <p:cNvSpPr/>
          <p:nvPr/>
        </p:nvSpPr>
        <p:spPr>
          <a:xfrm>
            <a:off x="1928191" y="1455577"/>
            <a:ext cx="8736496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Satisfaction Questions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0476A51-7EA7-F54E-B2B9-1621F6379F32}"/>
              </a:ext>
            </a:extLst>
          </p:cNvPr>
          <p:cNvSpPr/>
          <p:nvPr/>
        </p:nvSpPr>
        <p:spPr>
          <a:xfrm>
            <a:off x="1928191" y="2353412"/>
            <a:ext cx="8736496" cy="4166658"/>
          </a:xfrm>
          <a:prstGeom prst="roundRect">
            <a:avLst>
              <a:gd name="adj" fmla="val 86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Where does consumer satisfaction vary and why? </a:t>
            </a:r>
          </a:p>
        </p:txBody>
      </p:sp>
    </p:spTree>
    <p:extLst>
      <p:ext uri="{BB962C8B-B14F-4D97-AF65-F5344CB8AC3E}">
        <p14:creationId xmlns:p14="http://schemas.microsoft.com/office/powerpoint/2010/main" val="3091145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7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8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9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447E315-C497-1E4E-B1D3-923771CA7821}"/>
              </a:ext>
            </a:extLst>
          </p:cNvPr>
          <p:cNvSpPr/>
          <p:nvPr/>
        </p:nvSpPr>
        <p:spPr>
          <a:xfrm>
            <a:off x="159018" y="153551"/>
            <a:ext cx="8607295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Satisfaction: Partial Dependency Plots</a:t>
            </a:r>
          </a:p>
        </p:txBody>
      </p:sp>
      <p:pic>
        <p:nvPicPr>
          <p:cNvPr id="53" name="Picture 5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1952659-8933-6642-BD51-1B32173BD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" t="1320" r="31267"/>
          <a:stretch/>
        </p:blipFill>
        <p:spPr>
          <a:xfrm>
            <a:off x="640248" y="1198872"/>
            <a:ext cx="5336482" cy="496652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4290AFA-9F53-994D-AA40-F93A587BC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06" t="1320" b="49735"/>
          <a:stretch/>
        </p:blipFill>
        <p:spPr>
          <a:xfrm>
            <a:off x="3593082" y="3682132"/>
            <a:ext cx="2244741" cy="246338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B158B1A-DC70-9249-8B1F-7A543396DA60}"/>
              </a:ext>
            </a:extLst>
          </p:cNvPr>
          <p:cNvSpPr txBox="1"/>
          <p:nvPr/>
        </p:nvSpPr>
        <p:spPr>
          <a:xfrm>
            <a:off x="3964446" y="5960849"/>
            <a:ext cx="144117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815E1FC-479D-A24C-9D0D-6A6C1365ABC9}"/>
              </a:ext>
            </a:extLst>
          </p:cNvPr>
          <p:cNvSpPr txBox="1"/>
          <p:nvPr/>
        </p:nvSpPr>
        <p:spPr>
          <a:xfrm>
            <a:off x="3687418" y="1218750"/>
            <a:ext cx="2103120" cy="18466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Arrival Delay in Minutes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0EA56C3-BEA1-1044-B7C4-BCAF39EBF05C}"/>
              </a:ext>
            </a:extLst>
          </p:cNvPr>
          <p:cNvSpPr txBox="1"/>
          <p:nvPr/>
        </p:nvSpPr>
        <p:spPr>
          <a:xfrm>
            <a:off x="1478320" y="5960849"/>
            <a:ext cx="144117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A4ED0C3-09C8-DB40-9D9A-A5198281B1E4}"/>
              </a:ext>
            </a:extLst>
          </p:cNvPr>
          <p:cNvSpPr txBox="1"/>
          <p:nvPr/>
        </p:nvSpPr>
        <p:spPr>
          <a:xfrm>
            <a:off x="1338256" y="3487528"/>
            <a:ext cx="144117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5B6654-B8A6-6545-A973-A1796B9AB912}"/>
              </a:ext>
            </a:extLst>
          </p:cNvPr>
          <p:cNvSpPr txBox="1"/>
          <p:nvPr/>
        </p:nvSpPr>
        <p:spPr>
          <a:xfrm>
            <a:off x="1115099" y="1218750"/>
            <a:ext cx="2103120" cy="18466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Age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7DB5B16-1122-A441-B9D5-89F015C42332}"/>
              </a:ext>
            </a:extLst>
          </p:cNvPr>
          <p:cNvSpPr txBox="1"/>
          <p:nvPr/>
        </p:nvSpPr>
        <p:spPr>
          <a:xfrm>
            <a:off x="3832275" y="3487527"/>
            <a:ext cx="144117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7ABC1A9-93AD-5348-A7EB-60D499CA485A}"/>
              </a:ext>
            </a:extLst>
          </p:cNvPr>
          <p:cNvSpPr txBox="1"/>
          <p:nvPr/>
        </p:nvSpPr>
        <p:spPr>
          <a:xfrm>
            <a:off x="3687418" y="3513169"/>
            <a:ext cx="2103120" cy="18466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Airline Status = Silver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02828CA-B156-154A-B1E7-F11B86175C36}"/>
              </a:ext>
            </a:extLst>
          </p:cNvPr>
          <p:cNvSpPr txBox="1"/>
          <p:nvPr/>
        </p:nvSpPr>
        <p:spPr>
          <a:xfrm>
            <a:off x="1115099" y="3513169"/>
            <a:ext cx="2103120" cy="18466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Type of Travel = Personal</a:t>
            </a:r>
          </a:p>
        </p:txBody>
      </p:sp>
      <p:sp>
        <p:nvSpPr>
          <p:cNvPr id="72" name="Triangle 71">
            <a:extLst>
              <a:ext uri="{FF2B5EF4-FFF2-40B4-BE49-F238E27FC236}">
                <a16:creationId xmlns:a16="http://schemas.microsoft.com/office/drawing/2014/main" id="{4AAEF5B0-691E-B544-955C-1368B4DD0CE4}"/>
              </a:ext>
            </a:extLst>
          </p:cNvPr>
          <p:cNvSpPr/>
          <p:nvPr/>
        </p:nvSpPr>
        <p:spPr>
          <a:xfrm>
            <a:off x="3832275" y="2476082"/>
            <a:ext cx="188843" cy="14908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Triangle 72">
            <a:extLst>
              <a:ext uri="{FF2B5EF4-FFF2-40B4-BE49-F238E27FC236}">
                <a16:creationId xmlns:a16="http://schemas.microsoft.com/office/drawing/2014/main" id="{294AFDA2-4EB1-CC40-A4A8-C5C704079DE2}"/>
              </a:ext>
            </a:extLst>
          </p:cNvPr>
          <p:cNvSpPr/>
          <p:nvPr/>
        </p:nvSpPr>
        <p:spPr>
          <a:xfrm>
            <a:off x="1243834" y="2613582"/>
            <a:ext cx="188843" cy="1490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4" name="Triangle 73">
            <a:extLst>
              <a:ext uri="{FF2B5EF4-FFF2-40B4-BE49-F238E27FC236}">
                <a16:creationId xmlns:a16="http://schemas.microsoft.com/office/drawing/2014/main" id="{F7AF19FA-11F4-1441-BAF6-6A315A170631}"/>
              </a:ext>
            </a:extLst>
          </p:cNvPr>
          <p:cNvSpPr/>
          <p:nvPr/>
        </p:nvSpPr>
        <p:spPr>
          <a:xfrm>
            <a:off x="2534914" y="2613582"/>
            <a:ext cx="188843" cy="1490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Triangle 76">
            <a:extLst>
              <a:ext uri="{FF2B5EF4-FFF2-40B4-BE49-F238E27FC236}">
                <a16:creationId xmlns:a16="http://schemas.microsoft.com/office/drawing/2014/main" id="{BA791F98-7BEA-DA47-95A1-F2FA21A34BE5}"/>
              </a:ext>
            </a:extLst>
          </p:cNvPr>
          <p:cNvSpPr/>
          <p:nvPr/>
        </p:nvSpPr>
        <p:spPr>
          <a:xfrm>
            <a:off x="5586187" y="3776936"/>
            <a:ext cx="188843" cy="149087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C7E52B0F-3175-3043-A8D4-17B81D9E5B32}"/>
              </a:ext>
            </a:extLst>
          </p:cNvPr>
          <p:cNvSpPr/>
          <p:nvPr/>
        </p:nvSpPr>
        <p:spPr>
          <a:xfrm rot="10800000">
            <a:off x="3029460" y="5420719"/>
            <a:ext cx="188843" cy="149087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65C73F-E17F-DF4A-B01B-52B51800A4B8}"/>
              </a:ext>
            </a:extLst>
          </p:cNvPr>
          <p:cNvGrpSpPr/>
          <p:nvPr/>
        </p:nvGrpSpPr>
        <p:grpSpPr>
          <a:xfrm>
            <a:off x="6346380" y="1198872"/>
            <a:ext cx="2827437" cy="4630811"/>
            <a:chOff x="6346380" y="1198872"/>
            <a:chExt cx="2827437" cy="463081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EC4AEAF-EF6A-214D-A49D-297503F1E5FF}"/>
                </a:ext>
              </a:extLst>
            </p:cNvPr>
            <p:cNvSpPr txBox="1"/>
            <p:nvPr/>
          </p:nvSpPr>
          <p:spPr>
            <a:xfrm>
              <a:off x="6346380" y="1198872"/>
              <a:ext cx="2827437" cy="8309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venir Next" panose="020B0503020202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venir Next" panose="020B0503020202020204" pitchFamily="34" charset="0"/>
                  <a:ea typeface="+mn-ea"/>
                  <a:cs typeface="+mn-cs"/>
                </a:rPr>
                <a:t>At </a:t>
              </a:r>
              <a:r>
                <a:rPr lang="en-US" sz="1600" b="0" dirty="0"/>
                <a:t>left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venir Next" panose="020B0503020202020204" pitchFamily="34" charset="0"/>
                  <a:ea typeface="+mn-ea"/>
                  <a:cs typeface="+mn-cs"/>
                </a:rPr>
                <a:t> we have the four most important features from our Satisfaction model: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venir Next" panose="020B0503020202020204" pitchFamily="34" charset="0"/>
                  <a:ea typeface="+mn-ea"/>
                  <a:cs typeface="+mn-cs"/>
                </a:rPr>
                <a:t>   Age has low satisfaction in the young and old, something seen across travel type and status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venir Next" panose="020B0503020202020204" pitchFamily="34" charset="0"/>
                  <a:ea typeface="+mn-ea"/>
                  <a:cs typeface="+mn-cs"/>
                </a:rPr>
                <a:t>   Delays become meaningful just before the 10-minute mark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venir Next" panose="020B0503020202020204" pitchFamily="34" charset="0"/>
                  <a:ea typeface="+mn-ea"/>
                  <a:cs typeface="+mn-cs"/>
                </a:rPr>
                <a:t>   Personal travelers have significantly less satisfaction than business and mileage ticket peers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venir Next" panose="020B0503020202020204" pitchFamily="34" charset="0"/>
                  <a:ea typeface="+mn-ea"/>
                  <a:cs typeface="+mn-cs"/>
                </a:rPr>
                <a:t>   Silver status is associated with a satisfaction benefit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venir Next" panose="020B0503020202020204" pitchFamily="34" charset="0"/>
                  <a:ea typeface="+mn-ea"/>
                  <a:cs typeface="+mn-cs"/>
                </a:rPr>
                <a:t>   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endParaRPr>
            </a:p>
          </p:txBody>
        </p:sp>
        <p:sp>
          <p:nvSpPr>
            <p:cNvPr id="75" name="Triangle 74">
              <a:extLst>
                <a:ext uri="{FF2B5EF4-FFF2-40B4-BE49-F238E27FC236}">
                  <a16:creationId xmlns:a16="http://schemas.microsoft.com/office/drawing/2014/main" id="{EA7CFDF8-6CC6-0742-AB90-D4EB7BD7CE2D}"/>
                </a:ext>
              </a:extLst>
            </p:cNvPr>
            <p:cNvSpPr/>
            <p:nvPr/>
          </p:nvSpPr>
          <p:spPr>
            <a:xfrm rot="5400000">
              <a:off x="6362593" y="2252326"/>
              <a:ext cx="188843" cy="149087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6E7CD5E4-839B-1049-A141-8EC285B0E5A6}"/>
                </a:ext>
              </a:extLst>
            </p:cNvPr>
            <p:cNvSpPr/>
            <p:nvPr/>
          </p:nvSpPr>
          <p:spPr>
            <a:xfrm rot="5400000">
              <a:off x="6362593" y="3477536"/>
              <a:ext cx="188843" cy="149087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79" name="Triangle 78">
              <a:extLst>
                <a:ext uri="{FF2B5EF4-FFF2-40B4-BE49-F238E27FC236}">
                  <a16:creationId xmlns:a16="http://schemas.microsoft.com/office/drawing/2014/main" id="{7838C872-F3CA-DF4E-B412-01E903AC1E53}"/>
                </a:ext>
              </a:extLst>
            </p:cNvPr>
            <p:cNvSpPr/>
            <p:nvPr/>
          </p:nvSpPr>
          <p:spPr>
            <a:xfrm rot="5400000">
              <a:off x="6362593" y="4465561"/>
              <a:ext cx="188843" cy="149087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80" name="Triangle 79">
              <a:extLst>
                <a:ext uri="{FF2B5EF4-FFF2-40B4-BE49-F238E27FC236}">
                  <a16:creationId xmlns:a16="http://schemas.microsoft.com/office/drawing/2014/main" id="{39E7845D-3BCA-A142-AC67-520D05063239}"/>
                </a:ext>
              </a:extLst>
            </p:cNvPr>
            <p:cNvSpPr/>
            <p:nvPr/>
          </p:nvSpPr>
          <p:spPr>
            <a:xfrm rot="5400000">
              <a:off x="6362593" y="5660718"/>
              <a:ext cx="188843" cy="149087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074AE8BA-B4D4-E54D-8A82-E4A5BE89D247}"/>
              </a:ext>
            </a:extLst>
          </p:cNvPr>
          <p:cNvSpPr txBox="1"/>
          <p:nvPr/>
        </p:nvSpPr>
        <p:spPr>
          <a:xfrm rot="16200000">
            <a:off x="140934" y="2167020"/>
            <a:ext cx="1225042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PDP Satisfaction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B087E34-1294-8144-B0F9-70B52C190366}"/>
              </a:ext>
            </a:extLst>
          </p:cNvPr>
          <p:cNvSpPr txBox="1"/>
          <p:nvPr/>
        </p:nvSpPr>
        <p:spPr>
          <a:xfrm rot="16200000">
            <a:off x="140934" y="4625301"/>
            <a:ext cx="1225042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PDP Satisfaction</a:t>
            </a:r>
          </a:p>
        </p:txBody>
      </p:sp>
    </p:spTree>
    <p:extLst>
      <p:ext uri="{BB962C8B-B14F-4D97-AF65-F5344CB8AC3E}">
        <p14:creationId xmlns:p14="http://schemas.microsoft.com/office/powerpoint/2010/main" val="4016591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CBD85E-A404-45CB-B532-1039E479D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1626B1-BAC7-4893-A5AC-62059768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64E9910-51FE-45BF-973D-9D2401FD3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2FE873-6006-A445-AF53-90593FC5C49E}"/>
              </a:ext>
            </a:extLst>
          </p:cNvPr>
          <p:cNvSpPr/>
          <p:nvPr/>
        </p:nvSpPr>
        <p:spPr>
          <a:xfrm>
            <a:off x="307" y="0"/>
            <a:ext cx="12191693" cy="685800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1BB3C-3BBB-F041-9CDA-DF404079DB72}"/>
              </a:ext>
            </a:extLst>
          </p:cNvPr>
          <p:cNvSpPr txBox="1"/>
          <p:nvPr/>
        </p:nvSpPr>
        <p:spPr>
          <a:xfrm>
            <a:off x="8488017" y="929849"/>
            <a:ext cx="2983142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Here we can see two of the most important features for satisfaction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    There are meaningful differences in satisfaction by type of travel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    With business travel we see lower satisfaction in younger and older travelers – something seen to a lesser extent with personal and mileage ticket travel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 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B322D05-81BB-BC45-9C57-0E076D618017}"/>
              </a:ext>
            </a:extLst>
          </p:cNvPr>
          <p:cNvSpPr/>
          <p:nvPr/>
        </p:nvSpPr>
        <p:spPr>
          <a:xfrm>
            <a:off x="149079" y="133673"/>
            <a:ext cx="8607295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Satisfaction: Important Features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28CBB18-0892-8440-9BC0-FBC8475F5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841" y="929849"/>
            <a:ext cx="7463769" cy="472765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riangle 8">
            <a:extLst>
              <a:ext uri="{FF2B5EF4-FFF2-40B4-BE49-F238E27FC236}">
                <a16:creationId xmlns:a16="http://schemas.microsoft.com/office/drawing/2014/main" id="{6B58BA50-41DB-F945-B721-BFA72766A1DE}"/>
              </a:ext>
            </a:extLst>
          </p:cNvPr>
          <p:cNvSpPr/>
          <p:nvPr/>
        </p:nvSpPr>
        <p:spPr>
          <a:xfrm>
            <a:off x="7235685" y="3997967"/>
            <a:ext cx="188843" cy="14908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FDD15293-9BD7-9F40-B662-F3E5B32B66F1}"/>
              </a:ext>
            </a:extLst>
          </p:cNvPr>
          <p:cNvSpPr/>
          <p:nvPr/>
        </p:nvSpPr>
        <p:spPr>
          <a:xfrm rot="16200000">
            <a:off x="7815468" y="3073690"/>
            <a:ext cx="188843" cy="1490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CAAB0A97-A8B5-1441-9ECF-F6247EB7B130}"/>
              </a:ext>
            </a:extLst>
          </p:cNvPr>
          <p:cNvSpPr/>
          <p:nvPr/>
        </p:nvSpPr>
        <p:spPr>
          <a:xfrm rot="16200000">
            <a:off x="7815468" y="4196807"/>
            <a:ext cx="188843" cy="1490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73CBC369-AEBD-AA49-82E1-13FC530CFAE0}"/>
              </a:ext>
            </a:extLst>
          </p:cNvPr>
          <p:cNvSpPr/>
          <p:nvPr/>
        </p:nvSpPr>
        <p:spPr>
          <a:xfrm rot="16200000">
            <a:off x="7815467" y="4842671"/>
            <a:ext cx="188843" cy="1490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53EB2E8F-2776-1E4F-B43C-56EEFC7EBBAC}"/>
              </a:ext>
            </a:extLst>
          </p:cNvPr>
          <p:cNvSpPr/>
          <p:nvPr/>
        </p:nvSpPr>
        <p:spPr>
          <a:xfrm>
            <a:off x="1404729" y="3823639"/>
            <a:ext cx="188843" cy="14908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BB7F82C0-7DCB-AF4D-8CF7-59EBBC00ECF7}"/>
              </a:ext>
            </a:extLst>
          </p:cNvPr>
          <p:cNvSpPr/>
          <p:nvPr/>
        </p:nvSpPr>
        <p:spPr>
          <a:xfrm rot="5400000">
            <a:off x="8580780" y="3219131"/>
            <a:ext cx="188843" cy="14908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A74C051C-FD0F-6A45-A5B6-108ADE79A6FF}"/>
              </a:ext>
            </a:extLst>
          </p:cNvPr>
          <p:cNvSpPr/>
          <p:nvPr/>
        </p:nvSpPr>
        <p:spPr>
          <a:xfrm rot="5400000">
            <a:off x="8580780" y="2137573"/>
            <a:ext cx="188843" cy="1490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197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CBD85E-A404-45CB-B532-1039E479D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1626B1-BAC7-4893-A5AC-62059768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64E9910-51FE-45BF-973D-9D2401FD3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2FE873-6006-A445-AF53-90593FC5C49E}"/>
              </a:ext>
            </a:extLst>
          </p:cNvPr>
          <p:cNvSpPr/>
          <p:nvPr/>
        </p:nvSpPr>
        <p:spPr>
          <a:xfrm>
            <a:off x="307" y="0"/>
            <a:ext cx="12191693" cy="685800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1BB3C-3BBB-F041-9CDA-DF404079DB72}"/>
              </a:ext>
            </a:extLst>
          </p:cNvPr>
          <p:cNvSpPr txBox="1"/>
          <p:nvPr/>
        </p:nvSpPr>
        <p:spPr>
          <a:xfrm>
            <a:off x="8607288" y="1010968"/>
            <a:ext cx="2862470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Silver has the highest satisfaction across most ages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All tiers have lower satisfaction as age increases but the higher tiers (Gold and Platinum) have comparatively lower satisfaction, breaking from the Silver tier at around age 60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B322D05-81BB-BC45-9C57-0E076D618017}"/>
              </a:ext>
            </a:extLst>
          </p:cNvPr>
          <p:cNvSpPr/>
          <p:nvPr/>
        </p:nvSpPr>
        <p:spPr>
          <a:xfrm>
            <a:off x="149079" y="133673"/>
            <a:ext cx="8607295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Satisfaction: Important Features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FC126A7-9DAA-EE46-B2F4-5428F3FB6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675" y="967091"/>
            <a:ext cx="7664726" cy="488925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4041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3" descr="A plane flying in the sky&#10;&#10;Description automatically generated">
            <a:extLst>
              <a:ext uri="{FF2B5EF4-FFF2-40B4-BE49-F238E27FC236}">
                <a16:creationId xmlns:a16="http://schemas.microsoft.com/office/drawing/2014/main" id="{E2F4FB19-CC30-0240-8FCF-D1229E8E2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</a:blip>
          <a:srcRect t="16292" r="-1" b="21184"/>
          <a:stretch/>
        </p:blipFill>
        <p:spPr>
          <a:xfrm>
            <a:off x="326" y="0"/>
            <a:ext cx="12191674" cy="5716988"/>
          </a:xfrm>
          <a:custGeom>
            <a:avLst/>
            <a:gdLst/>
            <a:ahLst/>
            <a:cxnLst/>
            <a:rect l="l" t="t" r="r" b="b"/>
            <a:pathLst>
              <a:path w="12191694" h="5716988">
                <a:moveTo>
                  <a:pt x="0" y="0"/>
                </a:moveTo>
                <a:lnTo>
                  <a:pt x="12191694" y="0"/>
                </a:lnTo>
                <a:lnTo>
                  <a:pt x="12191694" y="238046"/>
                </a:lnTo>
                <a:lnTo>
                  <a:pt x="12191694" y="493101"/>
                </a:lnTo>
                <a:lnTo>
                  <a:pt x="12191694" y="705998"/>
                </a:lnTo>
                <a:lnTo>
                  <a:pt x="12191694" y="737843"/>
                </a:lnTo>
                <a:lnTo>
                  <a:pt x="12191694" y="1378272"/>
                </a:lnTo>
                <a:lnTo>
                  <a:pt x="12191694" y="1387220"/>
                </a:lnTo>
                <a:lnTo>
                  <a:pt x="12191694" y="1479151"/>
                </a:lnTo>
                <a:lnTo>
                  <a:pt x="12191694" y="2573423"/>
                </a:lnTo>
                <a:lnTo>
                  <a:pt x="12191694" y="4527530"/>
                </a:lnTo>
                <a:lnTo>
                  <a:pt x="12165034" y="4543744"/>
                </a:lnTo>
                <a:cubicBezTo>
                  <a:pt x="10850144" y="5296517"/>
                  <a:pt x="8470558" y="5716988"/>
                  <a:pt x="5753357" y="5716988"/>
                </a:cubicBezTo>
                <a:cubicBezTo>
                  <a:pt x="3357905" y="5716988"/>
                  <a:pt x="2231342" y="5036357"/>
                  <a:pt x="858976" y="4343341"/>
                </a:cubicBezTo>
                <a:cubicBezTo>
                  <a:pt x="609057" y="4217140"/>
                  <a:pt x="364243" y="4092093"/>
                  <a:pt x="137598" y="3964708"/>
                </a:cubicBezTo>
                <a:lnTo>
                  <a:pt x="0" y="3882805"/>
                </a:lnTo>
                <a:lnTo>
                  <a:pt x="0" y="2573423"/>
                </a:lnTo>
                <a:lnTo>
                  <a:pt x="0" y="1387220"/>
                </a:lnTo>
                <a:lnTo>
                  <a:pt x="0" y="1378272"/>
                </a:lnTo>
                <a:lnTo>
                  <a:pt x="0" y="1253139"/>
                </a:lnTo>
                <a:lnTo>
                  <a:pt x="0" y="737843"/>
                </a:lnTo>
                <a:lnTo>
                  <a:pt x="0" y="705998"/>
                </a:lnTo>
                <a:lnTo>
                  <a:pt x="0" y="493101"/>
                </a:lnTo>
                <a:lnTo>
                  <a:pt x="0" y="238046"/>
                </a:lnTo>
                <a:close/>
              </a:path>
            </a:pathLst>
          </a:cu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B322D05-81BB-BC45-9C57-0E076D618017}"/>
              </a:ext>
            </a:extLst>
          </p:cNvPr>
          <p:cNvSpPr/>
          <p:nvPr/>
        </p:nvSpPr>
        <p:spPr>
          <a:xfrm>
            <a:off x="1928191" y="1455577"/>
            <a:ext cx="8736496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Satisfaction Questions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0476A51-7EA7-F54E-B2B9-1621F6379F32}"/>
              </a:ext>
            </a:extLst>
          </p:cNvPr>
          <p:cNvSpPr/>
          <p:nvPr/>
        </p:nvSpPr>
        <p:spPr>
          <a:xfrm>
            <a:off x="1928191" y="2353412"/>
            <a:ext cx="8736496" cy="4166658"/>
          </a:xfrm>
          <a:prstGeom prst="roundRect">
            <a:avLst>
              <a:gd name="adj" fmla="val 86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 startAt="2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Is there a case for investing in satisfaction? </a:t>
            </a:r>
          </a:p>
        </p:txBody>
      </p:sp>
    </p:spTree>
    <p:extLst>
      <p:ext uri="{BB962C8B-B14F-4D97-AF65-F5344CB8AC3E}">
        <p14:creationId xmlns:p14="http://schemas.microsoft.com/office/powerpoint/2010/main" val="3745821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CBD85E-A404-45CB-B532-1039E479D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1626B1-BAC7-4893-A5AC-62059768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64E9910-51FE-45BF-973D-9D2401FD3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2FE873-6006-A445-AF53-90593FC5C49E}"/>
              </a:ext>
            </a:extLst>
          </p:cNvPr>
          <p:cNvSpPr/>
          <p:nvPr/>
        </p:nvSpPr>
        <p:spPr>
          <a:xfrm>
            <a:off x="307" y="0"/>
            <a:ext cx="12191693" cy="685800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1BB3C-3BBB-F041-9CDA-DF404079DB72}"/>
              </a:ext>
            </a:extLst>
          </p:cNvPr>
          <p:cNvSpPr txBox="1"/>
          <p:nvPr/>
        </p:nvSpPr>
        <p:spPr>
          <a:xfrm>
            <a:off x="8519440" y="1010968"/>
            <a:ext cx="2771412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We modeled the % of flights with other airlines to see if increasing satisfaction was associated with higher loyalty (lower %)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This is true up until satisfaction scores of 5.0, around 7% of the total traveling population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The movement from 1.0 to 4.5 in satisfaction could be used to help quantify investments in traveler satisfaction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B322D05-81BB-BC45-9C57-0E076D618017}"/>
              </a:ext>
            </a:extLst>
          </p:cNvPr>
          <p:cNvSpPr/>
          <p:nvPr/>
        </p:nvSpPr>
        <p:spPr>
          <a:xfrm>
            <a:off x="149079" y="133673"/>
            <a:ext cx="8607295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Loyalty: Important Features</a:t>
            </a:r>
          </a:p>
        </p:txBody>
      </p:sp>
      <p:pic>
        <p:nvPicPr>
          <p:cNvPr id="4" name="Picture 3" descr="A picture containing kitchen&#10;&#10;Description automatically generated">
            <a:extLst>
              <a:ext uri="{FF2B5EF4-FFF2-40B4-BE49-F238E27FC236}">
                <a16:creationId xmlns:a16="http://schemas.microsoft.com/office/drawing/2014/main" id="{B8B60DE2-8870-584E-AE62-30722BAF4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320" y="1001659"/>
            <a:ext cx="7570443" cy="401760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8F6840-9A6A-0746-AA61-EE015C702172}"/>
              </a:ext>
            </a:extLst>
          </p:cNvPr>
          <p:cNvSpPr txBox="1"/>
          <p:nvPr/>
        </p:nvSpPr>
        <p:spPr>
          <a:xfrm>
            <a:off x="4005470" y="4816266"/>
            <a:ext cx="144117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Satisfaction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3764C1-96CE-954A-9816-9963CA6525CF}"/>
              </a:ext>
            </a:extLst>
          </p:cNvPr>
          <p:cNvSpPr txBox="1"/>
          <p:nvPr/>
        </p:nvSpPr>
        <p:spPr>
          <a:xfrm rot="16200000">
            <a:off x="-522661" y="2821379"/>
            <a:ext cx="2601526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PDP % of Flights w/Other Airlines</a:t>
            </a:r>
          </a:p>
        </p:txBody>
      </p:sp>
    </p:spTree>
    <p:extLst>
      <p:ext uri="{BB962C8B-B14F-4D97-AF65-F5344CB8AC3E}">
        <p14:creationId xmlns:p14="http://schemas.microsoft.com/office/powerpoint/2010/main" val="325310147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</TotalTime>
  <Words>920</Words>
  <Application>Microsoft Macintosh PowerPoint</Application>
  <PresentationFormat>Widescreen</PresentationFormat>
  <Paragraphs>143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Meiryo</vt:lpstr>
      <vt:lpstr>Arial</vt:lpstr>
      <vt:lpstr>Avenir Next</vt:lpstr>
      <vt:lpstr>Corbel</vt:lpstr>
      <vt:lpstr>SketchLinesVTI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Understanding Customers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Foltz</dc:creator>
  <cp:lastModifiedBy>Mario Ruiz (mariorui)</cp:lastModifiedBy>
  <cp:revision>27</cp:revision>
  <dcterms:created xsi:type="dcterms:W3CDTF">2020-09-09T03:04:33Z</dcterms:created>
  <dcterms:modified xsi:type="dcterms:W3CDTF">2020-09-11T01:38:09Z</dcterms:modified>
</cp:coreProperties>
</file>